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9" r:id="rId3"/>
    <p:sldId id="259" r:id="rId4"/>
    <p:sldId id="270" r:id="rId5"/>
    <p:sldId id="258" r:id="rId6"/>
    <p:sldId id="261" r:id="rId7"/>
    <p:sldId id="266" r:id="rId8"/>
    <p:sldId id="272" r:id="rId9"/>
    <p:sldId id="271" r:id="rId10"/>
    <p:sldId id="267" r:id="rId11"/>
    <p:sldId id="268" r:id="rId12"/>
  </p:sldIdLst>
  <p:sldSz cx="9144000" cy="6858000" type="screen4x3"/>
  <p:notesSz cx="6797675" cy="992663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114" d="100"/>
          <a:sy n="114" d="100"/>
        </p:scale>
        <p:origin x="-15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88A0F2-F916-45B9-9D0B-CEE65787E1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D6CFE4A8-940E-4523-96C6-5F4BC50AA214}">
      <dgm:prSet phldrT="[Text]"/>
      <dgm:spPr/>
      <dgm:t>
        <a:bodyPr/>
        <a:lstStyle/>
        <a:p>
          <a:r>
            <a:rPr lang="bs-Latn-BA" dirty="0" smtClean="0"/>
            <a:t>Project basic information</a:t>
          </a:r>
          <a:endParaRPr lang="bs-Latn-BA" dirty="0"/>
        </a:p>
      </dgm:t>
    </dgm:pt>
    <dgm:pt modelId="{29AB51B6-74DC-4A25-94E4-CCFF7E016237}" type="parTrans" cxnId="{30293121-D8D0-4C54-93D1-213521B63B0C}">
      <dgm:prSet/>
      <dgm:spPr/>
      <dgm:t>
        <a:bodyPr/>
        <a:lstStyle/>
        <a:p>
          <a:endParaRPr lang="bs-Latn-BA"/>
        </a:p>
      </dgm:t>
    </dgm:pt>
    <dgm:pt modelId="{C3F088E4-5215-4C0A-9362-B7DD312DC725}" type="sibTrans" cxnId="{30293121-D8D0-4C54-93D1-213521B63B0C}">
      <dgm:prSet/>
      <dgm:spPr/>
      <dgm:t>
        <a:bodyPr/>
        <a:lstStyle/>
        <a:p>
          <a:endParaRPr lang="bs-Latn-BA"/>
        </a:p>
      </dgm:t>
    </dgm:pt>
    <dgm:pt modelId="{417583E2-F4BA-46AB-B1B3-5ED8FAF87DE5}">
      <dgm:prSet phldrT="[Text]"/>
      <dgm:spPr/>
      <dgm:t>
        <a:bodyPr/>
        <a:lstStyle/>
        <a:p>
          <a:r>
            <a:rPr lang="bs-Latn-BA" dirty="0" smtClean="0"/>
            <a:t>Project objective and area</a:t>
          </a:r>
          <a:endParaRPr lang="bs-Latn-BA" dirty="0"/>
        </a:p>
      </dgm:t>
    </dgm:pt>
    <dgm:pt modelId="{FC390597-11DF-4FC2-AEB6-0B747E2A0F95}" type="parTrans" cxnId="{A03D74E4-3BDB-4493-98E3-AFA9DA8BEC8D}">
      <dgm:prSet/>
      <dgm:spPr/>
      <dgm:t>
        <a:bodyPr/>
        <a:lstStyle/>
        <a:p>
          <a:endParaRPr lang="bs-Latn-BA"/>
        </a:p>
      </dgm:t>
    </dgm:pt>
    <dgm:pt modelId="{769954B8-B9EA-48B7-9AA3-9857AE11A3B2}" type="sibTrans" cxnId="{A03D74E4-3BDB-4493-98E3-AFA9DA8BEC8D}">
      <dgm:prSet/>
      <dgm:spPr/>
      <dgm:t>
        <a:bodyPr/>
        <a:lstStyle/>
        <a:p>
          <a:endParaRPr lang="bs-Latn-BA"/>
        </a:p>
      </dgm:t>
    </dgm:pt>
    <dgm:pt modelId="{2036792C-7070-4D09-9D23-01722E204A05}">
      <dgm:prSet phldrT="[Text]"/>
      <dgm:spPr/>
      <dgm:t>
        <a:bodyPr/>
        <a:lstStyle/>
        <a:p>
          <a:r>
            <a:rPr lang="bs-Latn-BA" dirty="0" smtClean="0"/>
            <a:t>Project components </a:t>
          </a:r>
          <a:endParaRPr lang="bs-Latn-BA" dirty="0"/>
        </a:p>
      </dgm:t>
    </dgm:pt>
    <dgm:pt modelId="{F70B5F01-64A0-4344-8CBB-6C7947DFC69E}" type="parTrans" cxnId="{39625520-2BF4-4BC3-9E4F-E5490054418C}">
      <dgm:prSet/>
      <dgm:spPr/>
      <dgm:t>
        <a:bodyPr/>
        <a:lstStyle/>
        <a:p>
          <a:endParaRPr lang="bs-Latn-BA"/>
        </a:p>
      </dgm:t>
    </dgm:pt>
    <dgm:pt modelId="{78A4B2C6-F8F8-41B6-A062-EF80CD9AA606}" type="sibTrans" cxnId="{39625520-2BF4-4BC3-9E4F-E5490054418C}">
      <dgm:prSet/>
      <dgm:spPr/>
      <dgm:t>
        <a:bodyPr/>
        <a:lstStyle/>
        <a:p>
          <a:endParaRPr lang="bs-Latn-BA"/>
        </a:p>
      </dgm:t>
    </dgm:pt>
    <dgm:pt modelId="{54F953B0-EB92-4E52-99FA-89BA18E78BD3}">
      <dgm:prSet phldrT="[Text]"/>
      <dgm:spPr/>
      <dgm:t>
        <a:bodyPr/>
        <a:lstStyle/>
        <a:p>
          <a:r>
            <a:rPr lang="bs-Latn-BA" dirty="0" smtClean="0"/>
            <a:t>Expectations in next period</a:t>
          </a:r>
          <a:endParaRPr lang="bs-Latn-BA" dirty="0"/>
        </a:p>
      </dgm:t>
    </dgm:pt>
    <dgm:pt modelId="{6AB5AC1E-C07C-404B-9236-96C1B4328F68}" type="parTrans" cxnId="{0CCFCCB2-B316-4FF9-BDAB-C2EFDE090BB7}">
      <dgm:prSet/>
      <dgm:spPr/>
      <dgm:t>
        <a:bodyPr/>
        <a:lstStyle/>
        <a:p>
          <a:endParaRPr lang="bs-Latn-BA"/>
        </a:p>
      </dgm:t>
    </dgm:pt>
    <dgm:pt modelId="{0EF06A6E-21C8-4243-AD9F-71625B158A08}" type="sibTrans" cxnId="{0CCFCCB2-B316-4FF9-BDAB-C2EFDE090BB7}">
      <dgm:prSet/>
      <dgm:spPr/>
      <dgm:t>
        <a:bodyPr/>
        <a:lstStyle/>
        <a:p>
          <a:endParaRPr lang="bs-Latn-BA"/>
        </a:p>
      </dgm:t>
    </dgm:pt>
    <dgm:pt modelId="{962CD414-A025-4DD9-89A4-B296BF801595}">
      <dgm:prSet phldrT="[Text]"/>
      <dgm:spPr/>
      <dgm:t>
        <a:bodyPr/>
        <a:lstStyle/>
        <a:p>
          <a:r>
            <a:rPr lang="bs-Latn-BA" dirty="0" smtClean="0"/>
            <a:t>Challenges and achievements until June 30, 2015</a:t>
          </a:r>
          <a:endParaRPr lang="bs-Latn-BA" dirty="0"/>
        </a:p>
      </dgm:t>
    </dgm:pt>
    <dgm:pt modelId="{F9A1330D-3F0F-45F4-993B-C6E64F9E242F}" type="parTrans" cxnId="{9AE27E3C-C4D5-4467-ABD8-D9A4A556DD44}">
      <dgm:prSet/>
      <dgm:spPr/>
      <dgm:t>
        <a:bodyPr/>
        <a:lstStyle/>
        <a:p>
          <a:endParaRPr lang="bs-Latn-BA"/>
        </a:p>
      </dgm:t>
    </dgm:pt>
    <dgm:pt modelId="{3A08EE6A-A8E0-41F7-9DBC-B37683180137}" type="sibTrans" cxnId="{9AE27E3C-C4D5-4467-ABD8-D9A4A556DD44}">
      <dgm:prSet/>
      <dgm:spPr/>
      <dgm:t>
        <a:bodyPr/>
        <a:lstStyle/>
        <a:p>
          <a:endParaRPr lang="bs-Latn-BA"/>
        </a:p>
      </dgm:t>
    </dgm:pt>
    <dgm:pt modelId="{DCE3E951-3C9B-49F5-94DF-FE1060D82B5A}" type="pres">
      <dgm:prSet presAssocID="{F388A0F2-F916-45B9-9D0B-CEE65787E1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F8427BF7-4F63-404A-AC8A-27847A5F5023}" type="pres">
      <dgm:prSet presAssocID="{D6CFE4A8-940E-4523-96C6-5F4BC50AA214}" presName="parentLin" presStyleCnt="0"/>
      <dgm:spPr/>
    </dgm:pt>
    <dgm:pt modelId="{6D4DE34B-0371-4188-ADEA-D799E8AB6DF3}" type="pres">
      <dgm:prSet presAssocID="{D6CFE4A8-940E-4523-96C6-5F4BC50AA214}" presName="parentLeftMargin" presStyleLbl="node1" presStyleIdx="0" presStyleCnt="5"/>
      <dgm:spPr/>
      <dgm:t>
        <a:bodyPr/>
        <a:lstStyle/>
        <a:p>
          <a:endParaRPr lang="bs-Latn-BA"/>
        </a:p>
      </dgm:t>
    </dgm:pt>
    <dgm:pt modelId="{38411DDD-7A9C-49D0-B97E-A3D31A8D607C}" type="pres">
      <dgm:prSet presAssocID="{D6CFE4A8-940E-4523-96C6-5F4BC50AA214}" presName="parentText" presStyleLbl="node1" presStyleIdx="0" presStyleCnt="5" custScaleX="136002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188F22F2-00CC-4DFD-910B-580775401628}" type="pres">
      <dgm:prSet presAssocID="{D6CFE4A8-940E-4523-96C6-5F4BC50AA214}" presName="negativeSpace" presStyleCnt="0"/>
      <dgm:spPr/>
    </dgm:pt>
    <dgm:pt modelId="{1BF4E35C-3998-416D-B863-3391B63FA640}" type="pres">
      <dgm:prSet presAssocID="{D6CFE4A8-940E-4523-96C6-5F4BC50AA214}" presName="childText" presStyleLbl="conFgAcc1" presStyleIdx="0" presStyleCnt="5">
        <dgm:presLayoutVars>
          <dgm:bulletEnabled val="1"/>
        </dgm:presLayoutVars>
      </dgm:prSet>
      <dgm:spPr/>
    </dgm:pt>
    <dgm:pt modelId="{223D27A5-C286-4B18-BAED-8EA61AE8996E}" type="pres">
      <dgm:prSet presAssocID="{C3F088E4-5215-4C0A-9362-B7DD312DC725}" presName="spaceBetweenRectangles" presStyleCnt="0"/>
      <dgm:spPr/>
    </dgm:pt>
    <dgm:pt modelId="{143E12F0-E116-43AA-97BE-A2A8118223C9}" type="pres">
      <dgm:prSet presAssocID="{417583E2-F4BA-46AB-B1B3-5ED8FAF87DE5}" presName="parentLin" presStyleCnt="0"/>
      <dgm:spPr/>
    </dgm:pt>
    <dgm:pt modelId="{3B07ACEF-6834-45A5-B9CB-6BAF0EA90ACB}" type="pres">
      <dgm:prSet presAssocID="{417583E2-F4BA-46AB-B1B3-5ED8FAF87DE5}" presName="parentLeftMargin" presStyleLbl="node1" presStyleIdx="0" presStyleCnt="5"/>
      <dgm:spPr/>
      <dgm:t>
        <a:bodyPr/>
        <a:lstStyle/>
        <a:p>
          <a:endParaRPr lang="bs-Latn-BA"/>
        </a:p>
      </dgm:t>
    </dgm:pt>
    <dgm:pt modelId="{E60B3878-7F7F-4D91-A853-330044537C5D}" type="pres">
      <dgm:prSet presAssocID="{417583E2-F4BA-46AB-B1B3-5ED8FAF87DE5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C3CDDEE-43BF-4DB7-867C-602DCA7424C2}" type="pres">
      <dgm:prSet presAssocID="{417583E2-F4BA-46AB-B1B3-5ED8FAF87DE5}" presName="negativeSpace" presStyleCnt="0"/>
      <dgm:spPr/>
    </dgm:pt>
    <dgm:pt modelId="{5F929167-1E01-4EC9-A013-82119C94325C}" type="pres">
      <dgm:prSet presAssocID="{417583E2-F4BA-46AB-B1B3-5ED8FAF87DE5}" presName="childText" presStyleLbl="conFgAcc1" presStyleIdx="1" presStyleCnt="5">
        <dgm:presLayoutVars>
          <dgm:bulletEnabled val="1"/>
        </dgm:presLayoutVars>
      </dgm:prSet>
      <dgm:spPr/>
    </dgm:pt>
    <dgm:pt modelId="{8C94A993-A68B-44D6-81E5-6F6A04695C97}" type="pres">
      <dgm:prSet presAssocID="{769954B8-B9EA-48B7-9AA3-9857AE11A3B2}" presName="spaceBetweenRectangles" presStyleCnt="0"/>
      <dgm:spPr/>
    </dgm:pt>
    <dgm:pt modelId="{97400CB9-52EA-4C0A-BD35-FB0EEF83C444}" type="pres">
      <dgm:prSet presAssocID="{2036792C-7070-4D09-9D23-01722E204A05}" presName="parentLin" presStyleCnt="0"/>
      <dgm:spPr/>
    </dgm:pt>
    <dgm:pt modelId="{06E9FBE1-F8EA-4F2B-A187-9ECDD01A2D16}" type="pres">
      <dgm:prSet presAssocID="{2036792C-7070-4D09-9D23-01722E204A05}" presName="parentLeftMargin" presStyleLbl="node1" presStyleIdx="1" presStyleCnt="5"/>
      <dgm:spPr/>
      <dgm:t>
        <a:bodyPr/>
        <a:lstStyle/>
        <a:p>
          <a:endParaRPr lang="bs-Latn-BA"/>
        </a:p>
      </dgm:t>
    </dgm:pt>
    <dgm:pt modelId="{DD5FBD6A-DB06-4828-B6E8-D30FFD3AA7A0}" type="pres">
      <dgm:prSet presAssocID="{2036792C-7070-4D09-9D23-01722E204A05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69BDDC7-D80D-4598-9553-AE1F181F94F2}" type="pres">
      <dgm:prSet presAssocID="{2036792C-7070-4D09-9D23-01722E204A05}" presName="negativeSpace" presStyleCnt="0"/>
      <dgm:spPr/>
    </dgm:pt>
    <dgm:pt modelId="{5ECE8B51-474B-4572-8425-C05457CE63E5}" type="pres">
      <dgm:prSet presAssocID="{2036792C-7070-4D09-9D23-01722E204A05}" presName="childText" presStyleLbl="conFgAcc1" presStyleIdx="2" presStyleCnt="5">
        <dgm:presLayoutVars>
          <dgm:bulletEnabled val="1"/>
        </dgm:presLayoutVars>
      </dgm:prSet>
      <dgm:spPr/>
    </dgm:pt>
    <dgm:pt modelId="{BDAA5966-1F77-4907-A6C7-FB3C2F799823}" type="pres">
      <dgm:prSet presAssocID="{78A4B2C6-F8F8-41B6-A062-EF80CD9AA606}" presName="spaceBetweenRectangles" presStyleCnt="0"/>
      <dgm:spPr/>
    </dgm:pt>
    <dgm:pt modelId="{7F7149CF-01FA-4964-A49A-3F69ADE97784}" type="pres">
      <dgm:prSet presAssocID="{962CD414-A025-4DD9-89A4-B296BF801595}" presName="parentLin" presStyleCnt="0"/>
      <dgm:spPr/>
    </dgm:pt>
    <dgm:pt modelId="{B7800E90-43B5-4D6D-93E3-2FD6F6639559}" type="pres">
      <dgm:prSet presAssocID="{962CD414-A025-4DD9-89A4-B296BF801595}" presName="parentLeftMargin" presStyleLbl="node1" presStyleIdx="2" presStyleCnt="5"/>
      <dgm:spPr/>
      <dgm:t>
        <a:bodyPr/>
        <a:lstStyle/>
        <a:p>
          <a:endParaRPr lang="bs-Latn-BA"/>
        </a:p>
      </dgm:t>
    </dgm:pt>
    <dgm:pt modelId="{07A934BB-D968-408B-B788-8E37E7F9F686}" type="pres">
      <dgm:prSet presAssocID="{962CD414-A025-4DD9-89A4-B296BF801595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9B516D3-FCFD-45E4-8E15-C7584DECBACD}" type="pres">
      <dgm:prSet presAssocID="{962CD414-A025-4DD9-89A4-B296BF801595}" presName="negativeSpace" presStyleCnt="0"/>
      <dgm:spPr/>
    </dgm:pt>
    <dgm:pt modelId="{870AED98-1A70-4F82-BCDE-7F23FF5AD612}" type="pres">
      <dgm:prSet presAssocID="{962CD414-A025-4DD9-89A4-B296BF801595}" presName="childText" presStyleLbl="conFgAcc1" presStyleIdx="3" presStyleCnt="5">
        <dgm:presLayoutVars>
          <dgm:bulletEnabled val="1"/>
        </dgm:presLayoutVars>
      </dgm:prSet>
      <dgm:spPr/>
    </dgm:pt>
    <dgm:pt modelId="{61D9D9F0-46A9-4F62-BE24-5D79AEB8C3C7}" type="pres">
      <dgm:prSet presAssocID="{3A08EE6A-A8E0-41F7-9DBC-B37683180137}" presName="spaceBetweenRectangles" presStyleCnt="0"/>
      <dgm:spPr/>
    </dgm:pt>
    <dgm:pt modelId="{6D1A876A-D752-46A3-9B97-53ABA561DC53}" type="pres">
      <dgm:prSet presAssocID="{54F953B0-EB92-4E52-99FA-89BA18E78BD3}" presName="parentLin" presStyleCnt="0"/>
      <dgm:spPr/>
    </dgm:pt>
    <dgm:pt modelId="{A3343643-2D3E-4E53-B931-AA17B2B63794}" type="pres">
      <dgm:prSet presAssocID="{54F953B0-EB92-4E52-99FA-89BA18E78BD3}" presName="parentLeftMargin" presStyleLbl="node1" presStyleIdx="3" presStyleCnt="5"/>
      <dgm:spPr/>
      <dgm:t>
        <a:bodyPr/>
        <a:lstStyle/>
        <a:p>
          <a:endParaRPr lang="bs-Latn-BA"/>
        </a:p>
      </dgm:t>
    </dgm:pt>
    <dgm:pt modelId="{3CC66B81-718A-467C-9DF4-6DDAFFBEBEF8}" type="pres">
      <dgm:prSet presAssocID="{54F953B0-EB92-4E52-99FA-89BA18E78BD3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07B7026-6549-4990-B367-C07C4964ED37}" type="pres">
      <dgm:prSet presAssocID="{54F953B0-EB92-4E52-99FA-89BA18E78BD3}" presName="negativeSpace" presStyleCnt="0"/>
      <dgm:spPr/>
    </dgm:pt>
    <dgm:pt modelId="{527F9F1A-2122-4C96-86B4-89AA599452BC}" type="pres">
      <dgm:prSet presAssocID="{54F953B0-EB92-4E52-99FA-89BA18E78BD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0293121-D8D0-4C54-93D1-213521B63B0C}" srcId="{F388A0F2-F916-45B9-9D0B-CEE65787E124}" destId="{D6CFE4A8-940E-4523-96C6-5F4BC50AA214}" srcOrd="0" destOrd="0" parTransId="{29AB51B6-74DC-4A25-94E4-CCFF7E016237}" sibTransId="{C3F088E4-5215-4C0A-9362-B7DD312DC725}"/>
    <dgm:cxn modelId="{400434E0-C36A-447B-877C-23C1044A5774}" type="presOf" srcId="{F388A0F2-F916-45B9-9D0B-CEE65787E124}" destId="{DCE3E951-3C9B-49F5-94DF-FE1060D82B5A}" srcOrd="0" destOrd="0" presId="urn:microsoft.com/office/officeart/2005/8/layout/list1"/>
    <dgm:cxn modelId="{50C9C926-91CB-4040-B0D7-482585C35616}" type="presOf" srcId="{962CD414-A025-4DD9-89A4-B296BF801595}" destId="{B7800E90-43B5-4D6D-93E3-2FD6F6639559}" srcOrd="0" destOrd="0" presId="urn:microsoft.com/office/officeart/2005/8/layout/list1"/>
    <dgm:cxn modelId="{3E92CB1A-F4E1-42C4-AA44-8F38C03CB9A2}" type="presOf" srcId="{417583E2-F4BA-46AB-B1B3-5ED8FAF87DE5}" destId="{3B07ACEF-6834-45A5-B9CB-6BAF0EA90ACB}" srcOrd="0" destOrd="0" presId="urn:microsoft.com/office/officeart/2005/8/layout/list1"/>
    <dgm:cxn modelId="{09359796-5E3D-4921-A05B-68E5AC958AC8}" type="presOf" srcId="{D6CFE4A8-940E-4523-96C6-5F4BC50AA214}" destId="{6D4DE34B-0371-4188-ADEA-D799E8AB6DF3}" srcOrd="0" destOrd="0" presId="urn:microsoft.com/office/officeart/2005/8/layout/list1"/>
    <dgm:cxn modelId="{5F7D1BE6-16DF-44A4-8A52-058DF8FE929D}" type="presOf" srcId="{2036792C-7070-4D09-9D23-01722E204A05}" destId="{DD5FBD6A-DB06-4828-B6E8-D30FFD3AA7A0}" srcOrd="1" destOrd="0" presId="urn:microsoft.com/office/officeart/2005/8/layout/list1"/>
    <dgm:cxn modelId="{9AE27E3C-C4D5-4467-ABD8-D9A4A556DD44}" srcId="{F388A0F2-F916-45B9-9D0B-CEE65787E124}" destId="{962CD414-A025-4DD9-89A4-B296BF801595}" srcOrd="3" destOrd="0" parTransId="{F9A1330D-3F0F-45F4-993B-C6E64F9E242F}" sibTransId="{3A08EE6A-A8E0-41F7-9DBC-B37683180137}"/>
    <dgm:cxn modelId="{F6A07311-EEC3-4765-AE1B-B27DB8472F69}" type="presOf" srcId="{54F953B0-EB92-4E52-99FA-89BA18E78BD3}" destId="{A3343643-2D3E-4E53-B931-AA17B2B63794}" srcOrd="0" destOrd="0" presId="urn:microsoft.com/office/officeart/2005/8/layout/list1"/>
    <dgm:cxn modelId="{0CCFCCB2-B316-4FF9-BDAB-C2EFDE090BB7}" srcId="{F388A0F2-F916-45B9-9D0B-CEE65787E124}" destId="{54F953B0-EB92-4E52-99FA-89BA18E78BD3}" srcOrd="4" destOrd="0" parTransId="{6AB5AC1E-C07C-404B-9236-96C1B4328F68}" sibTransId="{0EF06A6E-21C8-4243-AD9F-71625B158A08}"/>
    <dgm:cxn modelId="{68D032FF-E87D-4554-B689-767110396115}" type="presOf" srcId="{417583E2-F4BA-46AB-B1B3-5ED8FAF87DE5}" destId="{E60B3878-7F7F-4D91-A853-330044537C5D}" srcOrd="1" destOrd="0" presId="urn:microsoft.com/office/officeart/2005/8/layout/list1"/>
    <dgm:cxn modelId="{39625520-2BF4-4BC3-9E4F-E5490054418C}" srcId="{F388A0F2-F916-45B9-9D0B-CEE65787E124}" destId="{2036792C-7070-4D09-9D23-01722E204A05}" srcOrd="2" destOrd="0" parTransId="{F70B5F01-64A0-4344-8CBB-6C7947DFC69E}" sibTransId="{78A4B2C6-F8F8-41B6-A062-EF80CD9AA606}"/>
    <dgm:cxn modelId="{44630E1E-7595-4574-A786-97E5A7A690B1}" type="presOf" srcId="{54F953B0-EB92-4E52-99FA-89BA18E78BD3}" destId="{3CC66B81-718A-467C-9DF4-6DDAFFBEBEF8}" srcOrd="1" destOrd="0" presId="urn:microsoft.com/office/officeart/2005/8/layout/list1"/>
    <dgm:cxn modelId="{A03D74E4-3BDB-4493-98E3-AFA9DA8BEC8D}" srcId="{F388A0F2-F916-45B9-9D0B-CEE65787E124}" destId="{417583E2-F4BA-46AB-B1B3-5ED8FAF87DE5}" srcOrd="1" destOrd="0" parTransId="{FC390597-11DF-4FC2-AEB6-0B747E2A0F95}" sibTransId="{769954B8-B9EA-48B7-9AA3-9857AE11A3B2}"/>
    <dgm:cxn modelId="{0DC2FD33-FD68-45FC-A4F8-0C060143FE66}" type="presOf" srcId="{D6CFE4A8-940E-4523-96C6-5F4BC50AA214}" destId="{38411DDD-7A9C-49D0-B97E-A3D31A8D607C}" srcOrd="1" destOrd="0" presId="urn:microsoft.com/office/officeart/2005/8/layout/list1"/>
    <dgm:cxn modelId="{155FF2DB-91B3-483F-A8FE-59B961527FDC}" type="presOf" srcId="{2036792C-7070-4D09-9D23-01722E204A05}" destId="{06E9FBE1-F8EA-4F2B-A187-9ECDD01A2D16}" srcOrd="0" destOrd="0" presId="urn:microsoft.com/office/officeart/2005/8/layout/list1"/>
    <dgm:cxn modelId="{8B9A5940-06D0-4632-A6F7-72A7D724D0B9}" type="presOf" srcId="{962CD414-A025-4DD9-89A4-B296BF801595}" destId="{07A934BB-D968-408B-B788-8E37E7F9F686}" srcOrd="1" destOrd="0" presId="urn:microsoft.com/office/officeart/2005/8/layout/list1"/>
    <dgm:cxn modelId="{0BDC3297-520A-4643-9FCD-7606670DDAE0}" type="presParOf" srcId="{DCE3E951-3C9B-49F5-94DF-FE1060D82B5A}" destId="{F8427BF7-4F63-404A-AC8A-27847A5F5023}" srcOrd="0" destOrd="0" presId="urn:microsoft.com/office/officeart/2005/8/layout/list1"/>
    <dgm:cxn modelId="{EBB952C1-0708-4135-9D43-EB52CC999361}" type="presParOf" srcId="{F8427BF7-4F63-404A-AC8A-27847A5F5023}" destId="{6D4DE34B-0371-4188-ADEA-D799E8AB6DF3}" srcOrd="0" destOrd="0" presId="urn:microsoft.com/office/officeart/2005/8/layout/list1"/>
    <dgm:cxn modelId="{2E8F12D8-3C89-475F-849D-E52014F895DE}" type="presParOf" srcId="{F8427BF7-4F63-404A-AC8A-27847A5F5023}" destId="{38411DDD-7A9C-49D0-B97E-A3D31A8D607C}" srcOrd="1" destOrd="0" presId="urn:microsoft.com/office/officeart/2005/8/layout/list1"/>
    <dgm:cxn modelId="{137B24AF-8EB8-4FD3-965B-073FA70524E1}" type="presParOf" srcId="{DCE3E951-3C9B-49F5-94DF-FE1060D82B5A}" destId="{188F22F2-00CC-4DFD-910B-580775401628}" srcOrd="1" destOrd="0" presId="urn:microsoft.com/office/officeart/2005/8/layout/list1"/>
    <dgm:cxn modelId="{5A23B261-90EE-4E39-A836-447DF5FE4756}" type="presParOf" srcId="{DCE3E951-3C9B-49F5-94DF-FE1060D82B5A}" destId="{1BF4E35C-3998-416D-B863-3391B63FA640}" srcOrd="2" destOrd="0" presId="urn:microsoft.com/office/officeart/2005/8/layout/list1"/>
    <dgm:cxn modelId="{73EC2DF3-4577-41CB-9316-6C4F5F15BEB8}" type="presParOf" srcId="{DCE3E951-3C9B-49F5-94DF-FE1060D82B5A}" destId="{223D27A5-C286-4B18-BAED-8EA61AE8996E}" srcOrd="3" destOrd="0" presId="urn:microsoft.com/office/officeart/2005/8/layout/list1"/>
    <dgm:cxn modelId="{6CE44B86-85D8-4E56-A358-74569C922031}" type="presParOf" srcId="{DCE3E951-3C9B-49F5-94DF-FE1060D82B5A}" destId="{143E12F0-E116-43AA-97BE-A2A8118223C9}" srcOrd="4" destOrd="0" presId="urn:microsoft.com/office/officeart/2005/8/layout/list1"/>
    <dgm:cxn modelId="{5252B0EA-45E3-4A01-AA83-C9246AC40569}" type="presParOf" srcId="{143E12F0-E116-43AA-97BE-A2A8118223C9}" destId="{3B07ACEF-6834-45A5-B9CB-6BAF0EA90ACB}" srcOrd="0" destOrd="0" presId="urn:microsoft.com/office/officeart/2005/8/layout/list1"/>
    <dgm:cxn modelId="{41693196-157F-472E-9A20-BB08E149B55E}" type="presParOf" srcId="{143E12F0-E116-43AA-97BE-A2A8118223C9}" destId="{E60B3878-7F7F-4D91-A853-330044537C5D}" srcOrd="1" destOrd="0" presId="urn:microsoft.com/office/officeart/2005/8/layout/list1"/>
    <dgm:cxn modelId="{E1C1BE30-9AA9-4184-A808-B2D77E9EF059}" type="presParOf" srcId="{DCE3E951-3C9B-49F5-94DF-FE1060D82B5A}" destId="{5C3CDDEE-43BF-4DB7-867C-602DCA7424C2}" srcOrd="5" destOrd="0" presId="urn:microsoft.com/office/officeart/2005/8/layout/list1"/>
    <dgm:cxn modelId="{30FF7580-5797-4575-BA13-55E076D88D82}" type="presParOf" srcId="{DCE3E951-3C9B-49F5-94DF-FE1060D82B5A}" destId="{5F929167-1E01-4EC9-A013-82119C94325C}" srcOrd="6" destOrd="0" presId="urn:microsoft.com/office/officeart/2005/8/layout/list1"/>
    <dgm:cxn modelId="{7CE13708-3766-4C4C-9C04-92035F8FBF49}" type="presParOf" srcId="{DCE3E951-3C9B-49F5-94DF-FE1060D82B5A}" destId="{8C94A993-A68B-44D6-81E5-6F6A04695C97}" srcOrd="7" destOrd="0" presId="urn:microsoft.com/office/officeart/2005/8/layout/list1"/>
    <dgm:cxn modelId="{BC7DF2F4-02BB-48AA-8F73-5B5FE9636651}" type="presParOf" srcId="{DCE3E951-3C9B-49F5-94DF-FE1060D82B5A}" destId="{97400CB9-52EA-4C0A-BD35-FB0EEF83C444}" srcOrd="8" destOrd="0" presId="urn:microsoft.com/office/officeart/2005/8/layout/list1"/>
    <dgm:cxn modelId="{9EC34297-286F-420B-8506-47ABCE1AD3E4}" type="presParOf" srcId="{97400CB9-52EA-4C0A-BD35-FB0EEF83C444}" destId="{06E9FBE1-F8EA-4F2B-A187-9ECDD01A2D16}" srcOrd="0" destOrd="0" presId="urn:microsoft.com/office/officeart/2005/8/layout/list1"/>
    <dgm:cxn modelId="{3CADECC0-A9AB-4DB1-BD20-D08FBD52154E}" type="presParOf" srcId="{97400CB9-52EA-4C0A-BD35-FB0EEF83C444}" destId="{DD5FBD6A-DB06-4828-B6E8-D30FFD3AA7A0}" srcOrd="1" destOrd="0" presId="urn:microsoft.com/office/officeart/2005/8/layout/list1"/>
    <dgm:cxn modelId="{DC76CED3-1BAB-457C-93E6-E389CC77880D}" type="presParOf" srcId="{DCE3E951-3C9B-49F5-94DF-FE1060D82B5A}" destId="{A69BDDC7-D80D-4598-9553-AE1F181F94F2}" srcOrd="9" destOrd="0" presId="urn:microsoft.com/office/officeart/2005/8/layout/list1"/>
    <dgm:cxn modelId="{00230D70-578C-4DF6-8958-64D7FD6633E2}" type="presParOf" srcId="{DCE3E951-3C9B-49F5-94DF-FE1060D82B5A}" destId="{5ECE8B51-474B-4572-8425-C05457CE63E5}" srcOrd="10" destOrd="0" presId="urn:microsoft.com/office/officeart/2005/8/layout/list1"/>
    <dgm:cxn modelId="{15AD6245-2BEA-41A3-B213-CA66D4FA499E}" type="presParOf" srcId="{DCE3E951-3C9B-49F5-94DF-FE1060D82B5A}" destId="{BDAA5966-1F77-4907-A6C7-FB3C2F799823}" srcOrd="11" destOrd="0" presId="urn:microsoft.com/office/officeart/2005/8/layout/list1"/>
    <dgm:cxn modelId="{15A8871D-0F71-4AE6-9978-414A35E0118E}" type="presParOf" srcId="{DCE3E951-3C9B-49F5-94DF-FE1060D82B5A}" destId="{7F7149CF-01FA-4964-A49A-3F69ADE97784}" srcOrd="12" destOrd="0" presId="urn:microsoft.com/office/officeart/2005/8/layout/list1"/>
    <dgm:cxn modelId="{D3746B07-DE88-4A47-B0B4-D05A913B8E94}" type="presParOf" srcId="{7F7149CF-01FA-4964-A49A-3F69ADE97784}" destId="{B7800E90-43B5-4D6D-93E3-2FD6F6639559}" srcOrd="0" destOrd="0" presId="urn:microsoft.com/office/officeart/2005/8/layout/list1"/>
    <dgm:cxn modelId="{D67EDE4A-FCA6-4C1B-A7DD-DA47B5FDEC99}" type="presParOf" srcId="{7F7149CF-01FA-4964-A49A-3F69ADE97784}" destId="{07A934BB-D968-408B-B788-8E37E7F9F686}" srcOrd="1" destOrd="0" presId="urn:microsoft.com/office/officeart/2005/8/layout/list1"/>
    <dgm:cxn modelId="{D6D9C8CF-E115-49D6-B026-802DB3BCA429}" type="presParOf" srcId="{DCE3E951-3C9B-49F5-94DF-FE1060D82B5A}" destId="{C9B516D3-FCFD-45E4-8E15-C7584DECBACD}" srcOrd="13" destOrd="0" presId="urn:microsoft.com/office/officeart/2005/8/layout/list1"/>
    <dgm:cxn modelId="{7937B031-10A6-45DE-9759-92062C7A6704}" type="presParOf" srcId="{DCE3E951-3C9B-49F5-94DF-FE1060D82B5A}" destId="{870AED98-1A70-4F82-BCDE-7F23FF5AD612}" srcOrd="14" destOrd="0" presId="urn:microsoft.com/office/officeart/2005/8/layout/list1"/>
    <dgm:cxn modelId="{C010C1DF-CFDB-47EE-8E64-DED84D574AC9}" type="presParOf" srcId="{DCE3E951-3C9B-49F5-94DF-FE1060D82B5A}" destId="{61D9D9F0-46A9-4F62-BE24-5D79AEB8C3C7}" srcOrd="15" destOrd="0" presId="urn:microsoft.com/office/officeart/2005/8/layout/list1"/>
    <dgm:cxn modelId="{1189EE2E-A9D5-413D-9675-18069617E1B3}" type="presParOf" srcId="{DCE3E951-3C9B-49F5-94DF-FE1060D82B5A}" destId="{6D1A876A-D752-46A3-9B97-53ABA561DC53}" srcOrd="16" destOrd="0" presId="urn:microsoft.com/office/officeart/2005/8/layout/list1"/>
    <dgm:cxn modelId="{D3863529-846D-4A91-8860-A9316B430C73}" type="presParOf" srcId="{6D1A876A-D752-46A3-9B97-53ABA561DC53}" destId="{A3343643-2D3E-4E53-B931-AA17B2B63794}" srcOrd="0" destOrd="0" presId="urn:microsoft.com/office/officeart/2005/8/layout/list1"/>
    <dgm:cxn modelId="{7B3CD58A-DF9C-4D0C-BBB7-2EE1995DAD20}" type="presParOf" srcId="{6D1A876A-D752-46A3-9B97-53ABA561DC53}" destId="{3CC66B81-718A-467C-9DF4-6DDAFFBEBEF8}" srcOrd="1" destOrd="0" presId="urn:microsoft.com/office/officeart/2005/8/layout/list1"/>
    <dgm:cxn modelId="{E28FE85F-C524-4B2F-85F2-0B3C41276E85}" type="presParOf" srcId="{DCE3E951-3C9B-49F5-94DF-FE1060D82B5A}" destId="{C07B7026-6549-4990-B367-C07C4964ED37}" srcOrd="17" destOrd="0" presId="urn:microsoft.com/office/officeart/2005/8/layout/list1"/>
    <dgm:cxn modelId="{D4B87274-4508-4431-B30B-CD1C236F1338}" type="presParOf" srcId="{DCE3E951-3C9B-49F5-94DF-FE1060D82B5A}" destId="{527F9F1A-2122-4C96-86B4-89AA599452B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F4E35C-3998-416D-B863-3391B63FA640}">
      <dsp:nvSpPr>
        <dsp:cNvPr id="0" name=""/>
        <dsp:cNvSpPr/>
      </dsp:nvSpPr>
      <dsp:spPr>
        <a:xfrm>
          <a:off x="0" y="367199"/>
          <a:ext cx="850423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11DDD-7A9C-49D0-B97E-A3D31A8D607C}">
      <dsp:nvSpPr>
        <dsp:cNvPr id="0" name=""/>
        <dsp:cNvSpPr/>
      </dsp:nvSpPr>
      <dsp:spPr>
        <a:xfrm>
          <a:off x="423966" y="71999"/>
          <a:ext cx="807243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Project basic information</a:t>
          </a:r>
          <a:endParaRPr lang="bs-Latn-BA" sz="2000" kern="1200" dirty="0"/>
        </a:p>
      </dsp:txBody>
      <dsp:txXfrm>
        <a:off x="452787" y="100820"/>
        <a:ext cx="8014792" cy="532758"/>
      </dsp:txXfrm>
    </dsp:sp>
    <dsp:sp modelId="{5F929167-1E01-4EC9-A013-82119C94325C}">
      <dsp:nvSpPr>
        <dsp:cNvPr id="0" name=""/>
        <dsp:cNvSpPr/>
      </dsp:nvSpPr>
      <dsp:spPr>
        <a:xfrm>
          <a:off x="0" y="1274400"/>
          <a:ext cx="850423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B3878-7F7F-4D91-A853-330044537C5D}">
      <dsp:nvSpPr>
        <dsp:cNvPr id="0" name=""/>
        <dsp:cNvSpPr/>
      </dsp:nvSpPr>
      <dsp:spPr>
        <a:xfrm>
          <a:off x="404864" y="979199"/>
          <a:ext cx="809728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Project objective and area</a:t>
          </a:r>
          <a:endParaRPr lang="bs-Latn-BA" sz="2000" kern="1200" dirty="0"/>
        </a:p>
      </dsp:txBody>
      <dsp:txXfrm>
        <a:off x="433685" y="1008020"/>
        <a:ext cx="8039646" cy="532758"/>
      </dsp:txXfrm>
    </dsp:sp>
    <dsp:sp modelId="{5ECE8B51-474B-4572-8425-C05457CE63E5}">
      <dsp:nvSpPr>
        <dsp:cNvPr id="0" name=""/>
        <dsp:cNvSpPr/>
      </dsp:nvSpPr>
      <dsp:spPr>
        <a:xfrm>
          <a:off x="0" y="2181600"/>
          <a:ext cx="850423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FBD6A-DB06-4828-B6E8-D30FFD3AA7A0}">
      <dsp:nvSpPr>
        <dsp:cNvPr id="0" name=""/>
        <dsp:cNvSpPr/>
      </dsp:nvSpPr>
      <dsp:spPr>
        <a:xfrm>
          <a:off x="404864" y="1886400"/>
          <a:ext cx="809728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Project components </a:t>
          </a:r>
          <a:endParaRPr lang="bs-Latn-BA" sz="2000" kern="1200" dirty="0"/>
        </a:p>
      </dsp:txBody>
      <dsp:txXfrm>
        <a:off x="433685" y="1915221"/>
        <a:ext cx="8039646" cy="532758"/>
      </dsp:txXfrm>
    </dsp:sp>
    <dsp:sp modelId="{870AED98-1A70-4F82-BCDE-7F23FF5AD612}">
      <dsp:nvSpPr>
        <dsp:cNvPr id="0" name=""/>
        <dsp:cNvSpPr/>
      </dsp:nvSpPr>
      <dsp:spPr>
        <a:xfrm>
          <a:off x="0" y="3088800"/>
          <a:ext cx="850423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934BB-D968-408B-B788-8E37E7F9F686}">
      <dsp:nvSpPr>
        <dsp:cNvPr id="0" name=""/>
        <dsp:cNvSpPr/>
      </dsp:nvSpPr>
      <dsp:spPr>
        <a:xfrm>
          <a:off x="404864" y="2793599"/>
          <a:ext cx="809728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Challenges and achievements until June 30, 2015</a:t>
          </a:r>
          <a:endParaRPr lang="bs-Latn-BA" sz="2000" kern="1200" dirty="0"/>
        </a:p>
      </dsp:txBody>
      <dsp:txXfrm>
        <a:off x="433685" y="2822420"/>
        <a:ext cx="8039646" cy="532758"/>
      </dsp:txXfrm>
    </dsp:sp>
    <dsp:sp modelId="{527F9F1A-2122-4C96-86B4-89AA599452BC}">
      <dsp:nvSpPr>
        <dsp:cNvPr id="0" name=""/>
        <dsp:cNvSpPr/>
      </dsp:nvSpPr>
      <dsp:spPr>
        <a:xfrm>
          <a:off x="0" y="3996000"/>
          <a:ext cx="850423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C66B81-718A-467C-9DF4-6DDAFFBEBEF8}">
      <dsp:nvSpPr>
        <dsp:cNvPr id="0" name=""/>
        <dsp:cNvSpPr/>
      </dsp:nvSpPr>
      <dsp:spPr>
        <a:xfrm>
          <a:off x="404864" y="3700800"/>
          <a:ext cx="809728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Expectations in next period</a:t>
          </a:r>
          <a:endParaRPr lang="bs-Latn-BA" sz="2000" kern="1200" dirty="0"/>
        </a:p>
      </dsp:txBody>
      <dsp:txXfrm>
        <a:off x="433685" y="3729621"/>
        <a:ext cx="8039646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E7A10-D338-4388-9368-9C3E613C3EB0}" type="datetimeFigureOut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42CF0-74A9-40A2-A2A4-0D671FF26877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3138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Kamatna</a:t>
            </a:r>
            <a:r>
              <a:rPr lang="bs-Latn-BA" baseline="0" dirty="0" smtClean="0"/>
              <a:t> struktura duga – grafikon</a:t>
            </a:r>
          </a:p>
          <a:p>
            <a:r>
              <a:rPr lang="bs-Latn-BA" baseline="0" dirty="0" smtClean="0"/>
              <a:t>Javnim kompanijama dostupna dugoročna </a:t>
            </a:r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2CF0-74A9-40A2-A2A4-0D671FF26877}" type="slidenum">
              <a:rPr lang="bs-Latn-BA" smtClean="0"/>
              <a:pPr/>
              <a:t>5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79309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C374-DB4E-4286-AFC2-CCE1A1A37881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20167-418B-4053-9EB6-0B0AAA886781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973-281C-48A2-8AF4-51E16F1E67D8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25D1-7E0A-4064-B337-934BC7F3FF8B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1C71-A434-4564-A17E-C90CAC42F402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BC53BB5-620F-489F-BF59-F7C6AF20166C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0D-CD62-462B-9589-AFF199AD82AD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55A70-8C5E-4103-87F8-F84AF164DA5B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CF4C-5FE4-49C1-92AF-BC75D6E63B62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5B84C-1307-47CA-836F-6A01443253D2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5627CA3-61B3-4E33-8310-9A14F9BBEB13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D763F7F-6051-4811-8EC7-6673A54EC3F3}" type="datetime1">
              <a:rPr lang="sr-Latn-CS" smtClean="0"/>
              <a:pPr/>
              <a:t>25.9.2015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bs-Latn-BA" smtClean="0"/>
              <a:t>FEDERALNO MINISTARSTVO FINANSIJA-FEDERALNO MINISTARSTVO FINANCIJA</a:t>
            </a:r>
            <a:endParaRPr lang="bs-Latn-B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AE4CC-CF64-4A81-A65C-7E818AA64FB8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piusum.ba/Projekti/ProjekathitnogoporavkaodpoplavaFERP/tabid/76/language/hr-HR/Default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amir.bakic@fmf.gov.b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827584" y="2819400"/>
            <a:ext cx="7344816" cy="2985864"/>
          </a:xfrm>
        </p:spPr>
        <p:txBody>
          <a:bodyPr>
            <a:normAutofit fontScale="92500" lnSpcReduction="20000"/>
          </a:bodyPr>
          <a:lstStyle/>
          <a:p>
            <a:endParaRPr lang="bs-Latn-BA" dirty="0" smtClean="0"/>
          </a:p>
          <a:p>
            <a:r>
              <a:rPr lang="bs-Latn-BA" sz="3300" dirty="0" smtClean="0"/>
              <a:t>FLOOD EMERGENCY RECOVERY PROJECT</a:t>
            </a:r>
          </a:p>
          <a:p>
            <a:r>
              <a:rPr lang="bs-Latn-BA" sz="2200" dirty="0" smtClean="0"/>
              <a:t>-CHALLENNGES AND ACHIeVEMENTS In federation of b&amp;h-</a:t>
            </a:r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 smtClean="0"/>
          </a:p>
          <a:p>
            <a:r>
              <a:rPr lang="bs-Latn-BA" dirty="0" smtClean="0"/>
              <a:t>Sarajevo, </a:t>
            </a:r>
            <a:r>
              <a:rPr lang="bs-Latn-BA" cap="none" dirty="0" smtClean="0"/>
              <a:t>September </a:t>
            </a:r>
            <a:r>
              <a:rPr lang="bs-Latn-BA" dirty="0" smtClean="0"/>
              <a:t>28, 2015 </a:t>
            </a:r>
            <a:endParaRPr lang="bs-Latn-BA" dirty="0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6078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Conference on progress in implementation of </a:t>
            </a:r>
            <a:r>
              <a:rPr lang="bs-Latn-BA" sz="2800" dirty="0" smtClean="0"/>
              <a:t>Brusse</a:t>
            </a:r>
            <a:r>
              <a:rPr lang="en-US" sz="2800" dirty="0" smtClean="0"/>
              <a:t>ls donor </a:t>
            </a:r>
            <a:r>
              <a:rPr lang="en-US" sz="2800" dirty="0"/>
              <a:t>conference funds for </a:t>
            </a:r>
            <a:r>
              <a:rPr lang="en-US" sz="2800" dirty="0" smtClean="0"/>
              <a:t>B&amp;H and Serbia after floods </a:t>
            </a:r>
            <a:endParaRPr lang="en-US" sz="28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96356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More about the Project...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bs-Latn-BA" dirty="0" smtClean="0"/>
              <a:t>FEDERALNO MINISTARSTVO FINANSIJA/FINANCIJA-FEDERAL </a:t>
            </a:r>
            <a:r>
              <a:rPr lang="bs-Latn-BA" dirty="0"/>
              <a:t>MINISTRY OF </a:t>
            </a:r>
            <a:r>
              <a:rPr lang="bs-Latn-BA" dirty="0" smtClean="0"/>
              <a:t>FINANCES</a:t>
            </a:r>
            <a:endParaRPr lang="bs-Latn-B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s-Latn-BA" dirty="0" smtClean="0"/>
          </a:p>
          <a:p>
            <a:endParaRPr lang="bs-Latn-BA" dirty="0"/>
          </a:p>
          <a:p>
            <a:pPr marL="0" indent="0" algn="ctr">
              <a:buNone/>
            </a:pPr>
            <a:r>
              <a:rPr lang="bs-Latn-BA" dirty="0" smtClean="0"/>
              <a:t>More information about Flood Emergency Recovery Project in FB&amp;H on portal:</a:t>
            </a:r>
          </a:p>
          <a:p>
            <a:pPr marL="0" indent="0" algn="ctr">
              <a:buNone/>
            </a:pPr>
            <a:endParaRPr lang="bs-Latn-BA" dirty="0"/>
          </a:p>
          <a:p>
            <a:pPr marL="0" indent="0" algn="ctr">
              <a:buNone/>
            </a:pPr>
            <a:r>
              <a:rPr lang="bs-Latn-BA" dirty="0" smtClean="0">
                <a:hlinkClick r:id="rId2"/>
              </a:rPr>
              <a:t>https://portal.piusum.ba  </a:t>
            </a:r>
            <a:endParaRPr lang="bs-Latn-BA" dirty="0" smtClean="0"/>
          </a:p>
          <a:p>
            <a:pPr marL="0" indent="0">
              <a:buNone/>
            </a:pPr>
            <a:endParaRPr lang="bs-Latn-B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143008"/>
          </a:xfrm>
        </p:spPr>
        <p:txBody>
          <a:bodyPr>
            <a:normAutofit fontScale="92500" lnSpcReduction="10000"/>
          </a:bodyPr>
          <a:lstStyle/>
          <a:p>
            <a:r>
              <a:rPr lang="bs-Latn-BA" sz="4000" dirty="0" smtClean="0"/>
              <a:t>THANKY YOU FOR YOUR ATTENTION!</a:t>
            </a:r>
          </a:p>
          <a:p>
            <a:endParaRPr lang="bs-Latn-BA" sz="3200" dirty="0" smtClean="0"/>
          </a:p>
          <a:p>
            <a:endParaRPr lang="bs-Latn-BA" sz="2800" dirty="0" smtClean="0"/>
          </a:p>
          <a:p>
            <a:endParaRPr lang="bs-Latn-BA" sz="2800" dirty="0" smtClean="0"/>
          </a:p>
          <a:p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00298" y="4000504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Samir Bakić; Assistant Minister</a:t>
            </a:r>
          </a:p>
          <a:p>
            <a:pPr algn="ctr"/>
            <a:endParaRPr lang="bs-Latn-BA" dirty="0" smtClean="0"/>
          </a:p>
          <a:p>
            <a:pPr algn="ctr"/>
            <a:r>
              <a:rPr lang="bs-Latn-BA" dirty="0" smtClean="0"/>
              <a:t>Tel: 033/253-463</a:t>
            </a:r>
          </a:p>
          <a:p>
            <a:pPr algn="ctr"/>
            <a:r>
              <a:rPr lang="bs-Latn-BA" dirty="0" smtClean="0"/>
              <a:t>E-mail: </a:t>
            </a:r>
            <a:r>
              <a:rPr lang="bs-Latn-BA" dirty="0" smtClean="0">
                <a:hlinkClick r:id="rId2"/>
              </a:rPr>
              <a:t>samir.bakic@fmf.gov.ba</a:t>
            </a:r>
            <a:endParaRPr lang="bs-Latn-BA" dirty="0" smtClean="0"/>
          </a:p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Agenda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9267407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Project basic information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 smtClean="0"/>
              <a:t>FEDERALNO </a:t>
            </a:r>
            <a:r>
              <a:rPr lang="bs-Latn-BA" dirty="0"/>
              <a:t>MINISTARSTVO FINANSIJA/FINANCIJA-FEDERAL MINISTRY OF FINANCES</a:t>
            </a:r>
          </a:p>
          <a:p>
            <a:pPr algn="ctr"/>
            <a:endParaRPr lang="bs-Latn-B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Sources of funding – World Bank (IDA)</a:t>
            </a:r>
          </a:p>
          <a:p>
            <a:r>
              <a:rPr lang="bs-Latn-BA" dirty="0" smtClean="0"/>
              <a:t>Loan for B&amp;H in amount of USD 100 mil (SDR 65 mil)</a:t>
            </a:r>
          </a:p>
          <a:p>
            <a:pPr lvl="2"/>
            <a:r>
              <a:rPr lang="bs-Latn-BA" dirty="0" smtClean="0"/>
              <a:t>Federation B&amp;H............USD 47,5 mil (SDR 30,9 mil)</a:t>
            </a:r>
          </a:p>
          <a:p>
            <a:pPr lvl="2"/>
            <a:r>
              <a:rPr lang="bs-Latn-BA" dirty="0" smtClean="0"/>
              <a:t>Republic Srpska............USD 47,5 mil (SDR 30,9 mil)</a:t>
            </a:r>
          </a:p>
          <a:p>
            <a:pPr lvl="2"/>
            <a:r>
              <a:rPr lang="bs-Latn-BA" dirty="0" smtClean="0"/>
              <a:t>Brčko District................USD  5,0 mil (SDR   3,2 mil)</a:t>
            </a:r>
          </a:p>
          <a:p>
            <a:r>
              <a:rPr lang="bs-Latn-BA" dirty="0" smtClean="0"/>
              <a:t>Project/loan approved  June 30, 2014</a:t>
            </a:r>
          </a:p>
          <a:p>
            <a:r>
              <a:rPr lang="bs-Latn-BA" dirty="0" smtClean="0"/>
              <a:t>Loan aggrement signed July 21, 2014</a:t>
            </a:r>
          </a:p>
          <a:p>
            <a:r>
              <a:rPr lang="bs-Latn-BA" dirty="0" smtClean="0"/>
              <a:t>Loan became </a:t>
            </a:r>
            <a:r>
              <a:rPr lang="bs-Latn-BA" dirty="0"/>
              <a:t>effective </a:t>
            </a:r>
            <a:r>
              <a:rPr lang="bs-Latn-BA" dirty="0" smtClean="0"/>
              <a:t>September 15, 2014</a:t>
            </a:r>
          </a:p>
          <a:p>
            <a:r>
              <a:rPr lang="bs-Latn-BA" dirty="0" smtClean="0"/>
              <a:t>Project closing date Decembar 31, 2018</a:t>
            </a:r>
          </a:p>
          <a:p>
            <a:pPr>
              <a:buNone/>
            </a:pPr>
            <a:endParaRPr lang="bs-Latn-BA" dirty="0" smtClean="0"/>
          </a:p>
          <a:p>
            <a:pPr lvl="2"/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Project objective and area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s-Latn-BA" dirty="0" smtClean="0"/>
              <a:t>Project development objective</a:t>
            </a:r>
          </a:p>
          <a:p>
            <a:pPr lvl="2"/>
            <a:r>
              <a:rPr lang="bs-Latn-BA" dirty="0" smtClean="0"/>
              <a:t>To meet critical needs and restore functionality of infrastructure essential for public services and economic recovery in floods affected areas</a:t>
            </a:r>
          </a:p>
          <a:p>
            <a:r>
              <a:rPr lang="bs-Latn-BA" dirty="0" smtClean="0"/>
              <a:t>Project area</a:t>
            </a:r>
          </a:p>
          <a:p>
            <a:pPr lvl="2"/>
            <a:r>
              <a:rPr lang="bs-Latn-BA" dirty="0" smtClean="0"/>
              <a:t>Besides affected municipalities in FB&amp;H, covers part of municipalities in RS </a:t>
            </a:r>
          </a:p>
          <a:p>
            <a:r>
              <a:rPr lang="bs-Latn-BA" dirty="0" smtClean="0"/>
              <a:t>Sub-project activities and direct beneficiaries of the Project</a:t>
            </a:r>
          </a:p>
          <a:p>
            <a:pPr lvl="2"/>
            <a:r>
              <a:rPr lang="bs-Latn-BA" dirty="0" smtClean="0"/>
              <a:t>Chosen based on priorities taking into consideration Assessment of needs for recovery</a:t>
            </a:r>
          </a:p>
          <a:p>
            <a:pPr lvl="2"/>
            <a:r>
              <a:rPr lang="bs-Latn-BA" dirty="0" smtClean="0"/>
              <a:t>Necesary approvals by the World Bank, FB&amp;H Government and Project Steering Committee</a:t>
            </a:r>
          </a:p>
          <a:p>
            <a:pPr lvl="0">
              <a:buClr>
                <a:srgbClr val="D16349"/>
              </a:buClr>
            </a:pPr>
            <a:r>
              <a:rPr lang="bs-Latn-BA" dirty="0" smtClean="0">
                <a:solidFill>
                  <a:prstClr val="black"/>
                </a:solidFill>
              </a:rPr>
              <a:t>Loan allocated to FB&amp;H, grant for final beneficiaries</a:t>
            </a:r>
            <a:r>
              <a:rPr lang="bs-Latn-BA" dirty="0" smtClean="0"/>
              <a:t>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7889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Project components</a:t>
            </a:r>
            <a:endParaRPr lang="bs-Latn-B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96356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>
                <a:cs typeface="Arial" pitchFamily="34" charset="0"/>
              </a:rPr>
              <a:t>Component 1: Emergency disaster recovery goods</a:t>
            </a:r>
          </a:p>
          <a:p>
            <a:pPr lvl="2"/>
            <a:r>
              <a:rPr lang="bs-Latn-BA" dirty="0" smtClean="0">
                <a:cs typeface="Arial" pitchFamily="34" charset="0"/>
              </a:rPr>
              <a:t>Procurement of goods urgently needed during recovery phase (logistical goods, goods for reconstruction, goods for agriculture recovery and other urgent goods)</a:t>
            </a:r>
          </a:p>
          <a:p>
            <a:r>
              <a:rPr lang="bs-Latn-BA" dirty="0" smtClean="0">
                <a:cs typeface="Arial" pitchFamily="34" charset="0"/>
              </a:rPr>
              <a:t>Component 2: Rehabilitation of key public infrastructure</a:t>
            </a:r>
          </a:p>
          <a:p>
            <a:pPr lvl="2"/>
            <a:r>
              <a:rPr lang="bs-Latn-BA" dirty="0" smtClean="0">
                <a:cs typeface="Arial" pitchFamily="34" charset="0"/>
              </a:rPr>
              <a:t>Subcomponent 2A – Rehabilitation of regional infrastructure</a:t>
            </a:r>
          </a:p>
          <a:p>
            <a:pPr lvl="2"/>
            <a:r>
              <a:rPr lang="bs-Latn-BA" dirty="0">
                <a:cs typeface="Arial" pitchFamily="34" charset="0"/>
              </a:rPr>
              <a:t>Subcomponent</a:t>
            </a:r>
            <a:r>
              <a:rPr lang="bs-Latn-BA" dirty="0" smtClean="0">
                <a:solidFill>
                  <a:schemeClr val="tx1"/>
                </a:solidFill>
                <a:cs typeface="Arial" pitchFamily="34" charset="0"/>
              </a:rPr>
              <a:t> 2B – Rehabilitation of local infrastructure</a:t>
            </a:r>
          </a:p>
          <a:p>
            <a:r>
              <a:rPr lang="bs-Latn-BA" dirty="0" smtClean="0">
                <a:cs typeface="Arial" pitchFamily="34" charset="0"/>
              </a:rPr>
              <a:t>Component 3: Project implementation support and capacity building</a:t>
            </a:r>
          </a:p>
          <a:p>
            <a:pPr lvl="2"/>
            <a:r>
              <a:rPr lang="bs-Latn-BA" dirty="0">
                <a:cs typeface="Arial" pitchFamily="34" charset="0"/>
              </a:rPr>
              <a:t>Subcomponent 3A </a:t>
            </a:r>
            <a:r>
              <a:rPr lang="bs-Latn-BA" dirty="0" smtClean="0">
                <a:cs typeface="Arial" pitchFamily="34" charset="0"/>
              </a:rPr>
              <a:t>– Support for Project implementation</a:t>
            </a:r>
            <a:endParaRPr lang="bs-Latn-BA" dirty="0" smtClean="0">
              <a:solidFill>
                <a:schemeClr val="tx1"/>
              </a:solidFill>
              <a:cs typeface="Arial" pitchFamily="34" charset="0"/>
            </a:endParaRPr>
          </a:p>
          <a:p>
            <a:pPr lvl="2"/>
            <a:r>
              <a:rPr lang="bs-Latn-BA" dirty="0">
                <a:cs typeface="Arial" pitchFamily="34" charset="0"/>
              </a:rPr>
              <a:t>Subcomponent </a:t>
            </a:r>
            <a:r>
              <a:rPr lang="bs-Latn-BA" dirty="0" smtClean="0">
                <a:cs typeface="Arial" pitchFamily="34" charset="0"/>
              </a:rPr>
              <a:t>3B – Capacity building for disaster resilience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1752" y="228601"/>
            <a:ext cx="8534400" cy="752128"/>
          </a:xfrm>
        </p:spPr>
        <p:txBody>
          <a:bodyPr>
            <a:normAutofit/>
          </a:bodyPr>
          <a:lstStyle/>
          <a:p>
            <a:r>
              <a:rPr lang="bs-Latn-BA" dirty="0" smtClean="0"/>
              <a:t>Project components</a:t>
            </a:r>
            <a:endParaRPr lang="bs-Latn-B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02509884"/>
              </p:ext>
            </p:extLst>
          </p:nvPr>
        </p:nvGraphicFramePr>
        <p:xfrm>
          <a:off x="395537" y="1628799"/>
          <a:ext cx="8424935" cy="4336959"/>
        </p:xfrm>
        <a:graphic>
          <a:graphicData uri="http://schemas.openxmlformats.org/drawingml/2006/table">
            <a:tbl>
              <a:tblPr firstRow="1" firstCol="1"/>
              <a:tblGrid>
                <a:gridCol w="6684802"/>
                <a:gridCol w="829146"/>
                <a:gridCol w="910987"/>
              </a:tblGrid>
              <a:tr h="1008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20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Project components</a:t>
                      </a:r>
                      <a:endParaRPr lang="bs-Latn-BA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KM </a:t>
                      </a: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SDR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829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Component </a:t>
                      </a:r>
                      <a:r>
                        <a:rPr lang="bs-Latn-BA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1:</a:t>
                      </a:r>
                      <a:r>
                        <a:rPr lang="bs-Latn-BA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Emergency disaster recovery goods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22,8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9,3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4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Component </a:t>
                      </a:r>
                      <a:r>
                        <a:rPr lang="bs-Latn-BA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2: </a:t>
                      </a:r>
                      <a:r>
                        <a:rPr lang="hr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Rehabilitation of key public infrastructure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48,3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19,8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19">
                <a:tc>
                  <a:txBody>
                    <a:bodyPr/>
                    <a:lstStyle/>
                    <a:p>
                      <a:pPr indent="182880">
                        <a:spcAft>
                          <a:spcPts val="0"/>
                        </a:spcAft>
                      </a:pPr>
                      <a:r>
                        <a:rPr kumimoji="0" lang="bs-Latn-BA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Subcomponent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2.A</a:t>
                      </a:r>
                      <a:r>
                        <a:rPr lang="bs-Latn-BA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Rehabilitation of regional infrastructure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23,9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9,8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519">
                <a:tc>
                  <a:txBody>
                    <a:bodyPr/>
                    <a:lstStyle/>
                    <a:p>
                      <a:pPr indent="182880">
                        <a:spcAft>
                          <a:spcPts val="0"/>
                        </a:spcAft>
                      </a:pPr>
                      <a:r>
                        <a:rPr kumimoji="0" lang="bs-Latn-BA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Subcomponent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2.B</a:t>
                      </a:r>
                      <a:r>
                        <a:rPr lang="bs-Latn-BA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: 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Rehabilitation of local infrastructure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24,4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10,0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Component </a:t>
                      </a:r>
                      <a:r>
                        <a:rPr lang="bs-Latn-BA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3: </a:t>
                      </a:r>
                      <a:r>
                        <a:rPr lang="bs-Latn-BA" sz="16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Project </a:t>
                      </a:r>
                      <a:r>
                        <a:rPr lang="hr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implementation support and capacity building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4,3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1,8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69">
                <a:tc>
                  <a:txBody>
                    <a:bodyPr/>
                    <a:lstStyle/>
                    <a:p>
                      <a:pPr indent="182880">
                        <a:spcAft>
                          <a:spcPts val="0"/>
                        </a:spcAft>
                      </a:pPr>
                      <a:r>
                        <a:rPr kumimoji="0" lang="bs-Latn-BA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Subcomponent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3.A: Project implementation support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0,4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0,2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197">
                <a:tc>
                  <a:txBody>
                    <a:bodyPr/>
                    <a:lstStyle/>
                    <a:p>
                      <a:pPr indent="182880">
                        <a:spcAft>
                          <a:spcPts val="0"/>
                        </a:spcAft>
                      </a:pPr>
                      <a:r>
                        <a:rPr kumimoji="0" lang="bs-Latn-BA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Subcomponent </a:t>
                      </a:r>
                      <a:r>
                        <a:rPr lang="bs-Latn-BA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3.B: Capacity building for disaster resilience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3,9</a:t>
                      </a:r>
                      <a:endParaRPr lang="bs-Latn-BA" sz="16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1,6</a:t>
                      </a:r>
                      <a:endParaRPr lang="bs-Latn-BA" sz="16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36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TOTAL</a:t>
                      </a:r>
                      <a:r>
                        <a:rPr lang="bs-Latn-BA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hr-HR" sz="1600" b="1" spc="5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75,4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bs-Latn-BA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30,9</a:t>
                      </a:r>
                      <a:endParaRPr lang="bs-Latn-BA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Challenges and achievements until June 30, 2015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bs-Latn-BA" dirty="0" smtClean="0"/>
              <a:t>Project implementation includes large number of institutions:</a:t>
            </a:r>
          </a:p>
          <a:p>
            <a:pPr lvl="2"/>
            <a:r>
              <a:rPr lang="bs-Latn-BA" dirty="0" smtClean="0"/>
              <a:t>Federal ministry of displaced persons and refugees</a:t>
            </a:r>
          </a:p>
          <a:p>
            <a:pPr lvl="2"/>
            <a:r>
              <a:rPr lang="bs-Latn-BA" dirty="0" smtClean="0"/>
              <a:t>Federal ministry of agriculture, water management and forestry</a:t>
            </a:r>
          </a:p>
          <a:p>
            <a:pPr lvl="2"/>
            <a:r>
              <a:rPr lang="bs-Latn-BA" dirty="0" smtClean="0"/>
              <a:t>Federal directory of goods reserves</a:t>
            </a:r>
          </a:p>
          <a:p>
            <a:pPr lvl="2"/>
            <a:r>
              <a:rPr lang="bs-Latn-BA" dirty="0" smtClean="0"/>
              <a:t>Federal civil protection agency</a:t>
            </a:r>
          </a:p>
          <a:p>
            <a:pPr lvl="2"/>
            <a:r>
              <a:rPr lang="bs-Latn-BA" dirty="0" smtClean="0"/>
              <a:t>PE Railways FB&amp;H</a:t>
            </a:r>
          </a:p>
          <a:p>
            <a:pPr lvl="2"/>
            <a:r>
              <a:rPr lang="bs-Latn-BA" dirty="0" smtClean="0"/>
              <a:t>PE Roads FB&amp;H</a:t>
            </a:r>
          </a:p>
          <a:p>
            <a:pPr lvl="2"/>
            <a:r>
              <a:rPr lang="bs-Latn-BA" dirty="0" smtClean="0"/>
              <a:t>Sava river watershed agency</a:t>
            </a:r>
          </a:p>
          <a:p>
            <a:pPr lvl="2"/>
            <a:r>
              <a:rPr lang="bs-Latn-BA" dirty="0" smtClean="0"/>
              <a:t>21 municipalities in Federation of B&amp;H</a:t>
            </a:r>
          </a:p>
          <a:p>
            <a:pPr lvl="0">
              <a:buClr>
                <a:srgbClr val="D16349"/>
              </a:buClr>
            </a:pPr>
            <a:r>
              <a:rPr lang="bs-Latn-BA" dirty="0" smtClean="0">
                <a:solidFill>
                  <a:prstClr val="black"/>
                </a:solidFill>
              </a:rPr>
              <a:t>Transparency in selection of final beneficiaries for allocation of goods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Challenges and achievements until June 30, 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94360" lvl="2" indent="0">
              <a:buNone/>
            </a:pPr>
            <a:endParaRPr lang="bs-Latn-BA" dirty="0" smtClean="0"/>
          </a:p>
          <a:p>
            <a:r>
              <a:rPr lang="bs-Latn-BA" dirty="0" smtClean="0"/>
              <a:t>Requirements of local legislation (permits and similar), operational policies of the Worls Bank (environmental, social and legal), procurement procedures and other.</a:t>
            </a:r>
          </a:p>
          <a:p>
            <a:r>
              <a:rPr lang="bs-Latn-BA" dirty="0" smtClean="0"/>
              <a:t>Field and location visits (municipalities, households and similar)</a:t>
            </a:r>
          </a:p>
          <a:p>
            <a:r>
              <a:rPr lang="bs-Latn-BA" dirty="0" smtClean="0"/>
              <a:t>Financial indicators until June 30, 2015</a:t>
            </a:r>
          </a:p>
          <a:p>
            <a:pPr lvl="2"/>
            <a:r>
              <a:rPr lang="bs-Latn-BA" dirty="0" smtClean="0"/>
              <a:t>Disbursed 1.1 mil KM</a:t>
            </a:r>
          </a:p>
          <a:p>
            <a:pPr lvl="2"/>
            <a:r>
              <a:rPr lang="bs-Latn-BA" dirty="0" smtClean="0"/>
              <a:t>Contracted 6.9 mil KM</a:t>
            </a:r>
          </a:p>
          <a:p>
            <a:pPr lvl="2"/>
            <a:r>
              <a:rPr lang="bs-Latn-BA" dirty="0" smtClean="0"/>
              <a:t>In procurement procedure 33.9 mil KM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6644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Expectations in upcoming period</a:t>
            </a:r>
            <a:endParaRPr lang="bs-Latn-B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bs-Latn-BA" dirty="0"/>
              <a:t>FEDERALNO MINISTARSTVO FINANSIJA/FINANCIJA-FEDERAL MINISTRY OF FINANCES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Component 1: </a:t>
            </a:r>
          </a:p>
          <a:p>
            <a:pPr lvl="2"/>
            <a:r>
              <a:rPr lang="bs-Latn-BA" dirty="0" smtClean="0"/>
              <a:t>Expected to finalize complete procurement of goods for emergency recovery by the end of 2015</a:t>
            </a:r>
          </a:p>
          <a:p>
            <a:r>
              <a:rPr lang="bs-Latn-BA" dirty="0" smtClean="0"/>
              <a:t>Component 2: </a:t>
            </a:r>
          </a:p>
          <a:p>
            <a:pPr lvl="2"/>
            <a:r>
              <a:rPr lang="bs-Latn-BA" dirty="0" smtClean="0"/>
              <a:t>Planned to facilitate bidding procedure and start with implementation in 2015, for all activities that have design documentation ready</a:t>
            </a:r>
          </a:p>
          <a:p>
            <a:pPr lvl="2"/>
            <a:r>
              <a:rPr lang="bs-Latn-BA" dirty="0" smtClean="0"/>
              <a:t>Only those activities that have to be completed in terms of design documentation could start in 2016</a:t>
            </a:r>
          </a:p>
          <a:p>
            <a:r>
              <a:rPr lang="bs-Latn-BA" dirty="0" smtClean="0"/>
              <a:t>Component 3:</a:t>
            </a:r>
          </a:p>
          <a:p>
            <a:pPr lvl="2"/>
            <a:r>
              <a:rPr lang="bs-Latn-BA" dirty="0" smtClean="0"/>
              <a:t>Planned overall assessment of risk management  system in country, improvement in coordination between different levels of authority, and civil protection capacity building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1433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1338</TotalTime>
  <Words>720</Words>
  <Application>Microsoft Office PowerPoint</Application>
  <PresentationFormat>On-screen Show (4:3)</PresentationFormat>
  <Paragraphs>126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Conference on progress in implementation of Brussels donor conference funds for B&amp;H and Serbia after floods </vt:lpstr>
      <vt:lpstr>Agenda</vt:lpstr>
      <vt:lpstr>Project basic information</vt:lpstr>
      <vt:lpstr>Project objective and area</vt:lpstr>
      <vt:lpstr>Project components</vt:lpstr>
      <vt:lpstr>Project components</vt:lpstr>
      <vt:lpstr>Challenges and achievements until June 30, 2015</vt:lpstr>
      <vt:lpstr>Challenges and achievements until June 30, 2015</vt:lpstr>
      <vt:lpstr>Expectations in upcoming period</vt:lpstr>
      <vt:lpstr>More about the Project...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Samir</dc:creator>
  <cp:lastModifiedBy>operater</cp:lastModifiedBy>
  <cp:revision>116</cp:revision>
  <cp:lastPrinted>2013-05-28T11:27:20Z</cp:lastPrinted>
  <dcterms:created xsi:type="dcterms:W3CDTF">2013-05-22T17:59:46Z</dcterms:created>
  <dcterms:modified xsi:type="dcterms:W3CDTF">2015-09-25T11:43:58Z</dcterms:modified>
</cp:coreProperties>
</file>